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59" r:id="rId6"/>
    <p:sldId id="264" r:id="rId7"/>
    <p:sldId id="280" r:id="rId8"/>
    <p:sldId id="265" r:id="rId9"/>
    <p:sldId id="281" r:id="rId10"/>
    <p:sldId id="266" r:id="rId11"/>
    <p:sldId id="262" r:id="rId12"/>
    <p:sldId id="267" r:id="rId13"/>
    <p:sldId id="268" r:id="rId14"/>
    <p:sldId id="269" r:id="rId15"/>
    <p:sldId id="258" r:id="rId16"/>
    <p:sldId id="270" r:id="rId17"/>
    <p:sldId id="278" r:id="rId18"/>
    <p:sldId id="279" r:id="rId19"/>
    <p:sldId id="282" r:id="rId20"/>
    <p:sldId id="283" r:id="rId21"/>
    <p:sldId id="284" r:id="rId22"/>
    <p:sldId id="285" r:id="rId23"/>
    <p:sldId id="286" r:id="rId24"/>
    <p:sldId id="288" r:id="rId25"/>
    <p:sldId id="290" r:id="rId26"/>
    <p:sldId id="289" r:id="rId27"/>
    <p:sldId id="291" r:id="rId28"/>
    <p:sldId id="292" r:id="rId29"/>
    <p:sldId id="271" r:id="rId30"/>
    <p:sldId id="263" r:id="rId31"/>
    <p:sldId id="272" r:id="rId32"/>
    <p:sldId id="273" r:id="rId33"/>
    <p:sldId id="274" r:id="rId34"/>
    <p:sldId id="275" r:id="rId35"/>
    <p:sldId id="276" r:id="rId36"/>
    <p:sldId id="277" r:id="rId37"/>
    <p:sldId id="28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73" d="100"/>
          <a:sy n="73"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1/16/2025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a:t>Solicitudes de acceso a la información pública </a:t>
            </a:r>
            <a:r>
              <a:rPr lang="es-HN" dirty="0"/>
              <a:t/>
            </a:r>
            <a:br>
              <a:rPr lang="es-HN" dirty="0"/>
            </a:br>
            <a:endParaRPr lang="es-HN" dirty="0"/>
          </a:p>
        </p:txBody>
      </p:sp>
      <p:sp>
        <p:nvSpPr>
          <p:cNvPr id="3" name="Subtítulo 2"/>
          <p:cNvSpPr>
            <a:spLocks noGrp="1"/>
          </p:cNvSpPr>
          <p:nvPr>
            <p:ph type="subTitle" idx="1"/>
          </p:nvPr>
        </p:nvSpPr>
        <p:spPr/>
        <p:txBody>
          <a:bodyPr/>
          <a:lstStyle/>
          <a:p>
            <a:r>
              <a:rPr lang="es-ES" dirty="0"/>
              <a:t>Alejandro Canales</a:t>
            </a:r>
            <a:endParaRPr lang="es-HN" dirty="0"/>
          </a:p>
        </p:txBody>
      </p:sp>
      <p:pic>
        <p:nvPicPr>
          <p:cNvPr id="4" name="Imagen 3">
            <a:extLst>
              <a:ext uri="{FF2B5EF4-FFF2-40B4-BE49-F238E27FC236}">
                <a16:creationId xmlns="" xmlns:a16="http://schemas.microsoft.com/office/drawing/2014/main" id="{E49739A6-9E78-1EC0-A249-D6985911B3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88" b="93258" l="9750" r="90250">
                        <a14:foregroundMark x1="37375" y1="28989" x2="27750" y2="22022"/>
                        <a14:foregroundMark x1="27750" y1="22022" x2="21625" y2="29663"/>
                        <a14:foregroundMark x1="21625" y1="29663" x2="23750" y2="40899"/>
                        <a14:foregroundMark x1="23750" y1="40899" x2="33750" y2="42022"/>
                        <a14:foregroundMark x1="33750" y1="42022" x2="44000" y2="33258"/>
                        <a14:foregroundMark x1="44000" y1="33258" x2="38500" y2="23596"/>
                        <a14:foregroundMark x1="38500" y1="23596" x2="35250" y2="22022"/>
                        <a14:foregroundMark x1="19000" y1="17303" x2="15625" y2="34157"/>
                        <a14:foregroundMark x1="15625" y1="34157" x2="22250" y2="35056"/>
                        <a14:foregroundMark x1="22250" y1="35056" x2="20500" y2="21124"/>
                        <a14:foregroundMark x1="20500" y1="21124" x2="20500" y2="21124"/>
                        <a14:foregroundMark x1="71625" y1="21124" x2="74625" y2="30337"/>
                        <a14:foregroundMark x1="73000" y1="21124" x2="74250" y2="25618"/>
                        <a14:foregroundMark x1="74000" y1="21573" x2="73625" y2="21798"/>
                        <a14:foregroundMark x1="74750" y1="21798" x2="74750" y2="30562"/>
                        <a14:foregroundMark x1="90250" y1="30787" x2="89875" y2="35056"/>
                        <a14:foregroundMark x1="41125" y1="12135" x2="31625" y2="12584"/>
                        <a14:foregroundMark x1="31625" y1="12584" x2="39000" y2="15056"/>
                        <a14:foregroundMark x1="39000" y1="15056" x2="40875" y2="12584"/>
                        <a14:foregroundMark x1="9750" y1="13258" x2="10125" y2="19775"/>
                        <a14:foregroundMark x1="75875" y1="21124" x2="73500" y2="32360"/>
                        <a14:foregroundMark x1="73500" y1="32360" x2="73500" y2="32584"/>
                        <a14:foregroundMark x1="40375" y1="90337" x2="33500" y2="93258"/>
                        <a14:foregroundMark x1="33500" y1="93258" x2="31125" y2="88315"/>
                      </a14:backgroundRemoval>
                    </a14:imgEffect>
                  </a14:imgLayer>
                </a14:imgProps>
              </a:ext>
            </a:extLst>
          </a:blip>
          <a:stretch>
            <a:fillRect/>
          </a:stretch>
        </p:blipFill>
        <p:spPr>
          <a:xfrm>
            <a:off x="1245717" y="-279911"/>
            <a:ext cx="9712569" cy="5040597"/>
          </a:xfrm>
          <a:prstGeom prst="rect">
            <a:avLst/>
          </a:prstGeom>
        </p:spPr>
      </p:pic>
    </p:spTree>
    <p:extLst>
      <p:ext uri="{BB962C8B-B14F-4D97-AF65-F5344CB8AC3E}">
        <p14:creationId xmlns:p14="http://schemas.microsoft.com/office/powerpoint/2010/main" val="2550632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819852"/>
            <a:ext cx="4389120" cy="1737360"/>
          </a:xfrm>
        </p:spPr>
        <p:txBody>
          <a:bodyPr/>
          <a:lstStyle/>
          <a:p>
            <a:r>
              <a:rPr lang="es-HN" dirty="0"/>
              <a:t>Información Confidencial</a:t>
            </a:r>
          </a:p>
        </p:txBody>
      </p:sp>
      <p:sp>
        <p:nvSpPr>
          <p:cNvPr id="4" name="Marcador de texto 3"/>
          <p:cNvSpPr>
            <a:spLocks noGrp="1"/>
          </p:cNvSpPr>
          <p:nvPr>
            <p:ph type="body" sz="half" idx="2"/>
          </p:nvPr>
        </p:nvSpPr>
        <p:spPr>
          <a:xfrm>
            <a:off x="1024128" y="2363667"/>
            <a:ext cx="4389120" cy="2285465"/>
          </a:xfrm>
        </p:spPr>
        <p:txBody>
          <a:bodyPr>
            <a:normAutofit/>
          </a:bodyPr>
          <a:lstStyle/>
          <a:p>
            <a:r>
              <a:rPr lang="es-ES" sz="2000" dirty="0"/>
              <a:t>La información entregada al Estado por particulares a la que la Ley le atribuya carácter confidencial, incluyendo las ofertas selladas en concursos y licitaciones antes de la fecha señalada para su apertura. </a:t>
            </a:r>
            <a:endParaRPr lang="es-HN" sz="2000" dirty="0"/>
          </a:p>
        </p:txBody>
      </p:sp>
      <p:pic>
        <p:nvPicPr>
          <p:cNvPr id="2050" name="Picture 2" descr="13 consejos para evitar el acceso a información confidencial - Negotiant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0" y="2026638"/>
            <a:ext cx="5678488" cy="277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34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PRESENTACIÓN DE SOLICITUD</a:t>
            </a:r>
            <a:endParaRPr lang="es-HN" dirty="0"/>
          </a:p>
        </p:txBody>
      </p:sp>
      <p:sp>
        <p:nvSpPr>
          <p:cNvPr id="4" name="Marcador de texto 3"/>
          <p:cNvSpPr>
            <a:spLocks noGrp="1"/>
          </p:cNvSpPr>
          <p:nvPr>
            <p:ph type="body" sz="half" idx="2"/>
          </p:nvPr>
        </p:nvSpPr>
        <p:spPr/>
        <p:txBody>
          <a:bodyPr/>
          <a:lstStyle/>
          <a:p>
            <a:pPr algn="just"/>
            <a:r>
              <a:rPr lang="es-ES" dirty="0"/>
              <a:t>La solicitud de acceso a la información pública deberá presentarse por escrito o por medios electrónicos, indicándose con claridad los detalles específicos de la información solicitada, sin motivación ni formalidad alguna. Esta disposición no facultará al solicitante para copiar total o parcialmente las bases de datos. </a:t>
            </a:r>
          </a:p>
          <a:p>
            <a:pPr algn="just"/>
            <a:r>
              <a:rPr lang="es-ES" dirty="0"/>
              <a:t>En caso de que el solicitante sea persona jurídica, deberá acreditar además de su existencia legal, el poder suficiente de quien actúa a nombre de ésta.</a:t>
            </a:r>
            <a:endParaRPr lang="es-HN" dirty="0"/>
          </a:p>
        </p:txBody>
      </p:sp>
      <p:pic>
        <p:nvPicPr>
          <p:cNvPr id="3076" name="Picture 4" descr="Solicitud PNG Imágenes Transparentes - Pngtr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9744" y="1700212"/>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481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024128" y="914401"/>
            <a:ext cx="4389120" cy="5105400"/>
          </a:xfrm>
        </p:spPr>
        <p:txBody>
          <a:bodyPr>
            <a:normAutofit/>
          </a:bodyPr>
          <a:lstStyle/>
          <a:p>
            <a:pPr algn="just"/>
            <a:r>
              <a:rPr lang="es-ES" dirty="0"/>
              <a:t>El ejercicio del derecho de acceso a la información pública no requiere de la acreditación de derechos subjetivos, interés legítimo o razones que motiven la petición, salvo en el caso de los datos personales.</a:t>
            </a:r>
          </a:p>
          <a:p>
            <a:pPr algn="just"/>
            <a:r>
              <a:rPr lang="es-ES" dirty="0"/>
              <a:t>El Instituto emitirá lineamentos para que las instituciones obligadas faciliten y apoyen apropiadamente a las personas o grupos vulnerables en el ejercicio efectivo de su derecho de acceso a la información pública.</a:t>
            </a:r>
          </a:p>
          <a:p>
            <a:pPr algn="just"/>
            <a:r>
              <a:rPr lang="es-ES" dirty="0"/>
              <a:t>Toda solicitud o recurso de acceso a la información pública será gratuito. Si la entidad que entrega la información incurriere en gastos por la reproducción de la documentación que se le solicitare, está autorizada solamente para cobrar y percibir los costos que se generen</a:t>
            </a:r>
            <a:endParaRPr lang="es-HN" dirty="0"/>
          </a:p>
        </p:txBody>
      </p:sp>
      <p:pic>
        <p:nvPicPr>
          <p:cNvPr id="4098" name="Picture 2" descr="Ofertas De Empleo En Ofertas De Empleo Vector PNG ,dibujos Armario, Carta  De Solicitud, Cv PNG y Vector para Descargar Gratis | Pngtr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flipH="1">
            <a:off x="6906847" y="1224504"/>
            <a:ext cx="3151553" cy="315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48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024128" y="822960"/>
            <a:ext cx="4389120" cy="5196840"/>
          </a:xfrm>
        </p:spPr>
        <p:txBody>
          <a:bodyPr>
            <a:normAutofit/>
          </a:bodyPr>
          <a:lstStyle/>
          <a:p>
            <a:r>
              <a:rPr lang="es-ES" dirty="0"/>
              <a:t> La solicitud se presentará al Oficial de Información Pública o, en su caso, a la persona a cargo de la Institución Obligada, o a sus delegados departamentales y locales. </a:t>
            </a:r>
          </a:p>
          <a:p>
            <a:pPr algn="just"/>
            <a:r>
              <a:rPr lang="es-ES" dirty="0"/>
              <a:t>Deberá contener, por lo menos los siguientes datos: a. Identificación de la autoridad pública que posee la información. </a:t>
            </a:r>
          </a:p>
          <a:p>
            <a:pPr algn="just"/>
            <a:r>
              <a:rPr lang="es-ES" dirty="0"/>
              <a:t>b. La persona natural solicitante debe  identificarse   con su nombre y tarjeta de identidad, pasaporte o carné de residente en el caso de extranjeros. En caso de que el solicitante sea persona jurídica, deberá acreditar, además de su existencia legal, el poder suficiente de quien actúa a nombre de ésta. c. Identificación clara y precisa de los datos e informaciones que requiere. </a:t>
            </a:r>
            <a:endParaRPr lang="es-ES" dirty="0" smtClean="0"/>
          </a:p>
          <a:p>
            <a:pPr algn="just"/>
            <a:r>
              <a:rPr lang="es-ES" dirty="0" smtClean="0"/>
              <a:t>d</a:t>
            </a:r>
            <a:r>
              <a:rPr lang="es-ES" dirty="0"/>
              <a:t>. Lugar o medio para recibir la información solicitada o notificaciones. </a:t>
            </a:r>
            <a:endParaRPr lang="es-HN" dirty="0"/>
          </a:p>
        </p:txBody>
      </p:sp>
      <p:pic>
        <p:nvPicPr>
          <p:cNvPr id="5124" name="Picture 4" descr="Cómo solicitar información paso a paso. | Gobierno del Estado de Guerrer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49824" y="1448344"/>
            <a:ext cx="4571816" cy="284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91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024128" y="1254034"/>
            <a:ext cx="4389120" cy="4765766"/>
          </a:xfrm>
        </p:spPr>
        <p:txBody>
          <a:bodyPr>
            <a:normAutofit/>
          </a:bodyPr>
          <a:lstStyle/>
          <a:p>
            <a:pPr algn="just"/>
            <a:r>
              <a:rPr lang="es-ES" dirty="0"/>
              <a:t>Si la solicitud no contiene todos los datos requeridos, la Institución Obligada deberá hacérselo saber al  o la solicitante a fin de que corrija y complete los datos, para ello la persona o solicitante contará con el apoyo del respectivo Oficial de Información Pública o de la persona designada al efecto.</a:t>
            </a:r>
          </a:p>
          <a:p>
            <a:pPr algn="just"/>
            <a:r>
              <a:rPr lang="es-ES" dirty="0"/>
              <a:t>Si la solicitud es presentada a una institución obligada que no es competente para entregar la información o que no la tiene por no ser de su competencia, la institución obligada receptora deberá comunicarlo  al o la solicitante, para que presente dicha solicitud a la Institución que corresponda.</a:t>
            </a:r>
            <a:endParaRPr lang="es-HN" dirty="0"/>
          </a:p>
        </p:txBody>
      </p:sp>
      <p:pic>
        <p:nvPicPr>
          <p:cNvPr id="6146" name="Picture 2" descr="Carta o solicitud en dibujos animados de línea de doodle de papel de  oficina | Vector Premi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1856" y="822325"/>
            <a:ext cx="5184775" cy="518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08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HN" dirty="0"/>
              <a:t>Sistema de Información Electrónico de Honduras (SIELHO)</a:t>
            </a:r>
            <a:br>
              <a:rPr lang="es-HN" dirty="0"/>
            </a:br>
            <a:endParaRPr lang="es-HN" dirty="0"/>
          </a:p>
        </p:txBody>
      </p:sp>
      <p:sp>
        <p:nvSpPr>
          <p:cNvPr id="3" name="Marcador de contenido 2"/>
          <p:cNvSpPr>
            <a:spLocks noGrp="1"/>
          </p:cNvSpPr>
          <p:nvPr>
            <p:ph idx="1"/>
          </p:nvPr>
        </p:nvSpPr>
        <p:spPr/>
        <p:txBody>
          <a:bodyPr/>
          <a:lstStyle/>
          <a:p>
            <a:pPr algn="just"/>
            <a:r>
              <a:rPr lang="es-HN" dirty="0"/>
              <a:t>Es un mecanismo orientado para el manejo de las solicitudes de información e interponer recursos de revisión en línea. El sistema se encarga de re-direccionar las peticiones de información del ciudadano a los oficiales de información pública (OIP) de cada institución obligada, regulando de manera electrónica el proceso que sigue la solicitud; a su vez se establece una retroalimentación hacia el solicitante respecto al estatus en que se encuentra la petición de información. </a:t>
            </a:r>
          </a:p>
        </p:txBody>
      </p:sp>
    </p:spTree>
    <p:extLst>
      <p:ext uri="{BB962C8B-B14F-4D97-AF65-F5344CB8AC3E}">
        <p14:creationId xmlns:p14="http://schemas.microsoft.com/office/powerpoint/2010/main" val="3894015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CREAR UN USUARIO</a:t>
            </a:r>
          </a:p>
        </p:txBody>
      </p:sp>
      <p:sp>
        <p:nvSpPr>
          <p:cNvPr id="4" name="Marcador de texto 3"/>
          <p:cNvSpPr>
            <a:spLocks noGrp="1"/>
          </p:cNvSpPr>
          <p:nvPr>
            <p:ph type="body" sz="half" idx="2"/>
          </p:nvPr>
        </p:nvSpPr>
        <p:spPr/>
        <p:txBody>
          <a:bodyPr/>
          <a:lstStyle/>
          <a:p>
            <a:endParaRPr lang="es-HN" dirty="0"/>
          </a:p>
        </p:txBody>
      </p:sp>
      <p:pic>
        <p:nvPicPr>
          <p:cNvPr id="5" name="Marcador de contenido 11" descr="C:\Users\aleja\Downloads\Inscripción Sielho.jpg"/>
          <p:cNvPicPr>
            <a:picLocks noGrp="1"/>
          </p:cNvPicPr>
          <p:nvPr>
            <p:ph idx="1"/>
          </p:nvPr>
        </p:nvPicPr>
        <p:blipFill rotWithShape="1">
          <a:blip r:embed="rId2">
            <a:extLst>
              <a:ext uri="{28A0092B-C50C-407E-A947-70E740481C1C}">
                <a14:useLocalDpi xmlns:a14="http://schemas.microsoft.com/office/drawing/2010/main" val="0"/>
              </a:ext>
            </a:extLst>
          </a:blip>
          <a:srcRect t="3140" b="5492"/>
          <a:stretch/>
        </p:blipFill>
        <p:spPr bwMode="auto">
          <a:xfrm>
            <a:off x="7277457" y="822325"/>
            <a:ext cx="2553573" cy="5184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1661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Panel del Sistema </a:t>
            </a:r>
          </a:p>
        </p:txBody>
      </p:sp>
      <p:pic>
        <p:nvPicPr>
          <p:cNvPr id="6" name="Marcador de contenido 6" descr="C:\Users\aleja\Downloads\Panel.jpg"/>
          <p:cNvPicPr>
            <a:picLocks noGrp="1"/>
          </p:cNvPicPr>
          <p:nvPr>
            <p:ph idx="1"/>
          </p:nvPr>
        </p:nvPicPr>
        <p:blipFill rotWithShape="1">
          <a:blip r:embed="rId2">
            <a:extLst>
              <a:ext uri="{28A0092B-C50C-407E-A947-70E740481C1C}">
                <a14:useLocalDpi xmlns:a14="http://schemas.microsoft.com/office/drawing/2010/main" val="0"/>
              </a:ext>
            </a:extLst>
          </a:blip>
          <a:srcRect l="3882" t="21154" r="6137" b="10596"/>
          <a:stretch/>
        </p:blipFill>
        <p:spPr bwMode="auto">
          <a:xfrm>
            <a:off x="1023938" y="2084832"/>
            <a:ext cx="9720262" cy="33177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0232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Nueva solicitud</a:t>
            </a: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5590" t="3035" r="4813" b="12310"/>
          <a:stretch/>
        </p:blipFill>
        <p:spPr>
          <a:xfrm>
            <a:off x="6270170" y="794657"/>
            <a:ext cx="4911636" cy="5549869"/>
          </a:xfrm>
        </p:spPr>
      </p:pic>
      <p:sp>
        <p:nvSpPr>
          <p:cNvPr id="5" name="Marcador de texto 4"/>
          <p:cNvSpPr>
            <a:spLocks noGrp="1"/>
          </p:cNvSpPr>
          <p:nvPr>
            <p:ph type="body" sz="half" idx="2"/>
          </p:nvPr>
        </p:nvSpPr>
        <p:spPr/>
        <p:txBody>
          <a:bodyPr/>
          <a:lstStyle/>
          <a:p>
            <a:endParaRPr lang="es-HN" dirty="0"/>
          </a:p>
        </p:txBody>
      </p:sp>
    </p:spTree>
    <p:extLst>
      <p:ext uri="{BB962C8B-B14F-4D97-AF65-F5344CB8AC3E}">
        <p14:creationId xmlns:p14="http://schemas.microsoft.com/office/powerpoint/2010/main" val="2113910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smtClean="0"/>
              <a:t>FORMATO DE RECURSO DE REVISÓN</a:t>
            </a:r>
            <a:endParaRPr lang="es-HN"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9438" y="212725"/>
            <a:ext cx="3556531" cy="5696147"/>
          </a:xfrm>
        </p:spPr>
      </p:pic>
      <p:sp>
        <p:nvSpPr>
          <p:cNvPr id="4" name="Marcador de texto 3"/>
          <p:cNvSpPr>
            <a:spLocks noGrp="1"/>
          </p:cNvSpPr>
          <p:nvPr>
            <p:ph type="body" sz="half" idx="2"/>
          </p:nvPr>
        </p:nvSpPr>
        <p:spPr/>
        <p:txBody>
          <a:bodyPr/>
          <a:lstStyle/>
          <a:p>
            <a:endParaRPr lang="es-HN" dirty="0"/>
          </a:p>
        </p:txBody>
      </p:sp>
    </p:spTree>
    <p:extLst>
      <p:ext uri="{BB962C8B-B14F-4D97-AF65-F5344CB8AC3E}">
        <p14:creationId xmlns:p14="http://schemas.microsoft.com/office/powerpoint/2010/main" val="506237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Ley de Transparencia y Acceso a la Información Pública</a:t>
            </a:r>
            <a:endParaRPr lang="es-HN" dirty="0"/>
          </a:p>
        </p:txBody>
      </p:sp>
      <p:sp>
        <p:nvSpPr>
          <p:cNvPr id="3" name="Marcador de contenido 2"/>
          <p:cNvSpPr>
            <a:spLocks noGrp="1"/>
          </p:cNvSpPr>
          <p:nvPr>
            <p:ph idx="1"/>
          </p:nvPr>
        </p:nvSpPr>
        <p:spPr/>
        <p:txBody>
          <a:bodyPr/>
          <a:lstStyle/>
          <a:p>
            <a:pPr algn="just"/>
            <a:r>
              <a:rPr lang="es-ES" dirty="0"/>
              <a:t>Tiene por finalidad el desarrollo y ejecución de la política nacional de transparencia, así como el ejercicio del derecho de toda persona al acceso a la información pública para el fortalecimiento del Estado de Derecho y consolidación de la democracia mediante la participación ciudadana. </a:t>
            </a:r>
          </a:p>
          <a:p>
            <a:pPr algn="just"/>
            <a:r>
              <a:rPr lang="es-HN" dirty="0"/>
              <a:t>El derecho de acceso a la información es una garantía de transparencia para que los ciudadanos puedan fiscalizar y exigir cuentas a los servidores públicos.</a:t>
            </a:r>
          </a:p>
          <a:p>
            <a:endParaRPr lang="es-HN" dirty="0"/>
          </a:p>
        </p:txBody>
      </p:sp>
      <p:pic>
        <p:nvPicPr>
          <p:cNvPr id="5" name="Imagen 4" descr="C:\Users\aleja\Downloads\WhatsApp Image 2025-01-14 at 9.06.51 PM.jpeg"/>
          <p:cNvPicPr/>
          <p:nvPr/>
        </p:nvPicPr>
        <p:blipFill>
          <a:blip r:embed="rId2">
            <a:extLst>
              <a:ext uri="{28A0092B-C50C-407E-A947-70E740481C1C}">
                <a14:useLocalDpi xmlns:a14="http://schemas.microsoft.com/office/drawing/2010/main" val="0"/>
              </a:ext>
            </a:extLst>
          </a:blip>
          <a:srcRect/>
          <a:stretch>
            <a:fillRect/>
          </a:stretch>
        </p:blipFill>
        <p:spPr bwMode="auto">
          <a:xfrm>
            <a:off x="1024128" y="2257506"/>
            <a:ext cx="4389120" cy="3750102"/>
          </a:xfrm>
          <a:prstGeom prst="rect">
            <a:avLst/>
          </a:prstGeom>
          <a:noFill/>
          <a:ln>
            <a:noFill/>
          </a:ln>
        </p:spPr>
      </p:pic>
    </p:spTree>
    <p:extLst>
      <p:ext uri="{BB962C8B-B14F-4D97-AF65-F5344CB8AC3E}">
        <p14:creationId xmlns:p14="http://schemas.microsoft.com/office/powerpoint/2010/main" val="3002749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024128" y="585216"/>
            <a:ext cx="9245287" cy="1079461"/>
          </a:xfrm>
        </p:spPr>
        <p:txBody>
          <a:bodyPr/>
          <a:lstStyle/>
          <a:p>
            <a:r>
              <a:rPr lang="es-HN" dirty="0" smtClean="0"/>
              <a:t>REDACCIÓN DE RECURSO EN SIELHO</a:t>
            </a:r>
            <a:endParaRPr lang="es-HN" dirty="0"/>
          </a:p>
        </p:txBody>
      </p:sp>
      <p:pic>
        <p:nvPicPr>
          <p:cNvPr id="7" name="Marcador de contenido 6" descr="C:\Users\aleja\Downloads\WhatsApp Image 2025-01-15 at 9.55.17 PM.jpeg"/>
          <p:cNvPicPr>
            <a:picLocks noGrp="1"/>
          </p:cNvPicPr>
          <p:nvPr>
            <p:ph idx="1"/>
          </p:nvPr>
        </p:nvPicPr>
        <p:blipFill rotWithShape="1">
          <a:blip r:embed="rId2">
            <a:extLst>
              <a:ext uri="{28A0092B-C50C-407E-A947-70E740481C1C}">
                <a14:useLocalDpi xmlns:a14="http://schemas.microsoft.com/office/drawing/2010/main" val="0"/>
              </a:ext>
            </a:extLst>
          </a:blip>
          <a:srcRect l="3353" t="6665" r="6845"/>
          <a:stretch/>
        </p:blipFill>
        <p:spPr bwMode="auto">
          <a:xfrm>
            <a:off x="1346267" y="1805354"/>
            <a:ext cx="8601007" cy="40227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628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Users\aleja\Downloads\WhatsApp Image 2025-01-15 at 9.55.59 PM.jpeg"/>
          <p:cNvPicPr>
            <a:picLocks noGrp="1"/>
          </p:cNvPicPr>
          <p:nvPr>
            <p:ph idx="1"/>
          </p:nvPr>
        </p:nvPicPr>
        <p:blipFill rotWithShape="1">
          <a:blip r:embed="rId2">
            <a:extLst>
              <a:ext uri="{28A0092B-C50C-407E-A947-70E740481C1C}">
                <a14:useLocalDpi xmlns:a14="http://schemas.microsoft.com/office/drawing/2010/main" val="0"/>
              </a:ext>
            </a:extLst>
          </a:blip>
          <a:srcRect t="28964" b="31144"/>
          <a:stretch/>
        </p:blipFill>
        <p:spPr bwMode="auto">
          <a:xfrm>
            <a:off x="3008313" y="480647"/>
            <a:ext cx="5924671" cy="54746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2717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024128" y="585216"/>
            <a:ext cx="3691563" cy="1499616"/>
          </a:xfrm>
        </p:spPr>
        <p:txBody>
          <a:bodyPr/>
          <a:lstStyle/>
          <a:p>
            <a:r>
              <a:rPr lang="es-HN" dirty="0" smtClean="0"/>
              <a:t>HISTORIAL DE LA SOLICITUD</a:t>
            </a:r>
            <a:endParaRPr lang="es-HN" dirty="0"/>
          </a:p>
        </p:txBody>
      </p:sp>
      <p:pic>
        <p:nvPicPr>
          <p:cNvPr id="9" name="Marcador de contenido 8" descr="C:\Users\aleja\Downloads\SECUENCIA DE SOLICITUD.jpg"/>
          <p:cNvPicPr>
            <a:picLocks noGrp="1"/>
          </p:cNvPicPr>
          <p:nvPr>
            <p:ph idx="1"/>
          </p:nvPr>
        </p:nvPicPr>
        <p:blipFill rotWithShape="1">
          <a:blip r:embed="rId2">
            <a:extLst>
              <a:ext uri="{28A0092B-C50C-407E-A947-70E740481C1C}">
                <a14:useLocalDpi xmlns:a14="http://schemas.microsoft.com/office/drawing/2010/main" val="0"/>
              </a:ext>
            </a:extLst>
          </a:blip>
          <a:srcRect t="11748" b="28659"/>
          <a:stretch/>
        </p:blipFill>
        <p:spPr bwMode="auto">
          <a:xfrm>
            <a:off x="5821751" y="339635"/>
            <a:ext cx="5072671" cy="60219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7672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9" y="585216"/>
            <a:ext cx="4122638" cy="1499616"/>
          </a:xfrm>
        </p:spPr>
        <p:txBody>
          <a:bodyPr/>
          <a:lstStyle/>
          <a:p>
            <a:r>
              <a:rPr lang="es-HN" dirty="0" smtClean="0"/>
              <a:t>DETALLES DEL RECURSOS</a:t>
            </a:r>
            <a:endParaRPr lang="es-HN" dirty="0"/>
          </a:p>
        </p:txBody>
      </p:sp>
      <p:pic>
        <p:nvPicPr>
          <p:cNvPr id="5" name="Marcador de contenido 4" descr="C:\Users\aleja\Downloads\SECUENCIA DE RECURSO DE REVISIÓ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9180" y="402336"/>
            <a:ext cx="5813255" cy="5724144"/>
          </a:xfrm>
          <a:prstGeom prst="rect">
            <a:avLst/>
          </a:prstGeom>
          <a:noFill/>
          <a:ln>
            <a:noFill/>
          </a:ln>
        </p:spPr>
      </p:pic>
    </p:spTree>
    <p:extLst>
      <p:ext uri="{BB962C8B-B14F-4D97-AF65-F5344CB8AC3E}">
        <p14:creationId xmlns:p14="http://schemas.microsoft.com/office/powerpoint/2010/main" val="3875089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3952821" cy="1499616"/>
          </a:xfrm>
        </p:spPr>
        <p:txBody>
          <a:bodyPr/>
          <a:lstStyle/>
          <a:p>
            <a:r>
              <a:rPr lang="es-HN" dirty="0" smtClean="0"/>
              <a:t>ALGUNOS FORMATOS</a:t>
            </a:r>
            <a:endParaRPr lang="es-HN"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1394" y="470263"/>
            <a:ext cx="4545200" cy="5813139"/>
          </a:xfrm>
        </p:spPr>
      </p:pic>
    </p:spTree>
    <p:extLst>
      <p:ext uri="{BB962C8B-B14F-4D97-AF65-F5344CB8AC3E}">
        <p14:creationId xmlns:p14="http://schemas.microsoft.com/office/powerpoint/2010/main" val="216522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4512" y="235132"/>
            <a:ext cx="4833466" cy="6178353"/>
          </a:xfrm>
        </p:spPr>
      </p:pic>
    </p:spTree>
    <p:extLst>
      <p:ext uri="{BB962C8B-B14F-4D97-AF65-F5344CB8AC3E}">
        <p14:creationId xmlns:p14="http://schemas.microsoft.com/office/powerpoint/2010/main" val="288537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6594" y="261483"/>
            <a:ext cx="4770754" cy="6091547"/>
          </a:xfrm>
        </p:spPr>
      </p:pic>
    </p:spTree>
    <p:extLst>
      <p:ext uri="{BB962C8B-B14F-4D97-AF65-F5344CB8AC3E}">
        <p14:creationId xmlns:p14="http://schemas.microsoft.com/office/powerpoint/2010/main" val="2712139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6749" y="457381"/>
            <a:ext cx="4573033" cy="5800978"/>
          </a:xfrm>
        </p:spPr>
      </p:pic>
    </p:spTree>
    <p:extLst>
      <p:ext uri="{BB962C8B-B14F-4D97-AF65-F5344CB8AC3E}">
        <p14:creationId xmlns:p14="http://schemas.microsoft.com/office/powerpoint/2010/main" val="2486068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3852" y="417556"/>
            <a:ext cx="4160434" cy="5705189"/>
          </a:xfrm>
        </p:spPr>
      </p:pic>
    </p:spTree>
    <p:extLst>
      <p:ext uri="{BB962C8B-B14F-4D97-AF65-F5344CB8AC3E}">
        <p14:creationId xmlns:p14="http://schemas.microsoft.com/office/powerpoint/2010/main" val="2903039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ceso a la información pública: la seguridad nacional como secreto ·">
            <a:extLst>
              <a:ext uri="{FF2B5EF4-FFF2-40B4-BE49-F238E27FC236}">
                <a16:creationId xmlns="" xmlns:a16="http://schemas.microsoft.com/office/drawing/2014/main" id="{773FA43E-02B6-0822-1F3B-88ABD96A6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5" r="1945" b="6984"/>
          <a:stretch/>
        </p:blipFill>
        <p:spPr bwMode="auto">
          <a:xfrm>
            <a:off x="0" y="0"/>
            <a:ext cx="12192000" cy="706755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 xmlns:a16="http://schemas.microsoft.com/office/drawing/2014/main" id="{D0AF74E8-F13C-2E4D-3FDE-ACC6C1E9F39A}"/>
              </a:ext>
            </a:extLst>
          </p:cNvPr>
          <p:cNvSpPr>
            <a:spLocks noGrp="1"/>
          </p:cNvSpPr>
          <p:nvPr>
            <p:ph type="title"/>
          </p:nvPr>
        </p:nvSpPr>
        <p:spPr>
          <a:xfrm>
            <a:off x="1235964" y="120759"/>
            <a:ext cx="10327386" cy="1499616"/>
          </a:xfrm>
        </p:spPr>
        <p:txBody>
          <a:bodyPr>
            <a:normAutofit/>
          </a:bodyPr>
          <a:lstStyle/>
          <a:p>
            <a:r>
              <a:rPr lang="es-MX" sz="5400" dirty="0"/>
              <a:t>FUNDAMENTACIÓN Y TÉRMINO PARA RESOLVER.</a:t>
            </a:r>
            <a:endParaRPr lang="es-HN" sz="5400" dirty="0"/>
          </a:p>
        </p:txBody>
      </p:sp>
    </p:spTree>
    <p:extLst>
      <p:ext uri="{BB962C8B-B14F-4D97-AF65-F5344CB8AC3E}">
        <p14:creationId xmlns:p14="http://schemas.microsoft.com/office/powerpoint/2010/main" val="1022698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Instituto DE ACCESO A LA INFORMACIÓN pública</a:t>
            </a:r>
            <a:endParaRPr lang="es-HN" dirty="0"/>
          </a:p>
        </p:txBody>
      </p:sp>
      <p:sp>
        <p:nvSpPr>
          <p:cNvPr id="4" name="Marcador de texto 3"/>
          <p:cNvSpPr>
            <a:spLocks noGrp="1"/>
          </p:cNvSpPr>
          <p:nvPr>
            <p:ph type="body" sz="half" idx="2"/>
          </p:nvPr>
        </p:nvSpPr>
        <p:spPr/>
        <p:txBody>
          <a:bodyPr>
            <a:noAutofit/>
          </a:bodyPr>
          <a:lstStyle/>
          <a:p>
            <a:pPr algn="just"/>
            <a:r>
              <a:rPr lang="es-ES" sz="2000" dirty="0"/>
              <a:t>El Instituto de Acceso a la Información Pública (IAIP), es un órgano desconcentrado de la administración pública, con independencia operativa, decisional y presupuestaria, responsable de promover y facilitar el acceso de los ciudadanos a la información pública, así como de regular y supervisar los procedimientos de las instituciones obligadas en cuanto a la protección, clasificación y custodia de la información pública.</a:t>
            </a:r>
            <a:endParaRPr lang="es-HN" sz="2000" dirty="0"/>
          </a:p>
        </p:txBody>
      </p:sp>
      <p:pic>
        <p:nvPicPr>
          <p:cNvPr id="5" name="Marcador de contenido 4" descr="Ley de Transparencia y Acceso a la Información Pública | Honduprensa |  Página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0" y="1023624"/>
            <a:ext cx="5678488" cy="4782177"/>
          </a:xfrm>
          <a:prstGeom prst="rect">
            <a:avLst/>
          </a:prstGeom>
          <a:noFill/>
          <a:ln>
            <a:noFill/>
          </a:ln>
        </p:spPr>
      </p:pic>
    </p:spTree>
    <p:extLst>
      <p:ext uri="{BB962C8B-B14F-4D97-AF65-F5344CB8AC3E}">
        <p14:creationId xmlns:p14="http://schemas.microsoft.com/office/powerpoint/2010/main" val="80271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42544" y="838200"/>
            <a:ext cx="7854156" cy="2223294"/>
          </a:xfrm>
        </p:spPr>
        <p:txBody>
          <a:bodyPr>
            <a:normAutofit fontScale="90000"/>
          </a:bodyPr>
          <a:lstStyle/>
          <a:p>
            <a:pPr marL="457200" indent="-457200" algn="just">
              <a:lnSpc>
                <a:spcPct val="100000"/>
              </a:lnSpc>
              <a:buFont typeface="Arial" panose="020B0604020202020204" pitchFamily="34" charset="0"/>
              <a:buChar char="•"/>
            </a:pPr>
            <a:r>
              <a:rPr lang="es-MX" sz="3100" cap="none" dirty="0">
                <a:latin typeface="+mn-lt"/>
              </a:rPr>
              <a:t>Presentada la solicitud, se resolverá en el término de diez (10) días, declarándose con o sin lugar la petición. En casos debidamente justificados, dicho plazo podrá prorrogarse por una sola vez y por igual tiempo</a:t>
            </a:r>
            <a:r>
              <a:rPr lang="es-HN" cap="none" dirty="0">
                <a:latin typeface="+mn-lt"/>
              </a:rPr>
              <a:t>.</a:t>
            </a:r>
          </a:p>
        </p:txBody>
      </p:sp>
      <p:pic>
        <p:nvPicPr>
          <p:cNvPr id="12" name="Marcador de contenido 11">
            <a:extLst>
              <a:ext uri="{FF2B5EF4-FFF2-40B4-BE49-F238E27FC236}">
                <a16:creationId xmlns="" xmlns:a16="http://schemas.microsoft.com/office/drawing/2014/main" id="{26FC90C8-F96B-96F0-96AC-088DD5A1E8D8}"/>
              </a:ext>
            </a:extLst>
          </p:cNvPr>
          <p:cNvPicPr>
            <a:picLocks noGrp="1" noChangeAspect="1"/>
          </p:cNvPicPr>
          <p:nvPr>
            <p:ph idx="1"/>
          </p:nvPr>
        </p:nvPicPr>
        <p:blipFill>
          <a:blip r:embed="rId2"/>
          <a:stretch>
            <a:fillRect/>
          </a:stretch>
        </p:blipFill>
        <p:spPr>
          <a:xfrm>
            <a:off x="1024128" y="838201"/>
            <a:ext cx="2223294" cy="2223294"/>
          </a:xfrm>
          <a:prstGeom prst="rect">
            <a:avLst/>
          </a:prstGeom>
        </p:spPr>
      </p:pic>
      <p:pic>
        <p:nvPicPr>
          <p:cNvPr id="13" name="Marcador de contenido 11">
            <a:extLst>
              <a:ext uri="{FF2B5EF4-FFF2-40B4-BE49-F238E27FC236}">
                <a16:creationId xmlns="" xmlns:a16="http://schemas.microsoft.com/office/drawing/2014/main" id="{76BAAF8F-8176-090A-4911-FE69B389AA9D}"/>
              </a:ext>
            </a:extLst>
          </p:cNvPr>
          <p:cNvPicPr>
            <a:picLocks noChangeAspect="1"/>
          </p:cNvPicPr>
          <p:nvPr/>
        </p:nvPicPr>
        <p:blipFill>
          <a:blip r:embed="rId2"/>
          <a:stretch>
            <a:fillRect/>
          </a:stretch>
        </p:blipFill>
        <p:spPr>
          <a:xfrm>
            <a:off x="8944578" y="4019551"/>
            <a:ext cx="2223294" cy="2223294"/>
          </a:xfrm>
          <a:prstGeom prst="rect">
            <a:avLst/>
          </a:prstGeom>
        </p:spPr>
      </p:pic>
      <p:sp>
        <p:nvSpPr>
          <p:cNvPr id="15" name="CuadroTexto 14">
            <a:extLst>
              <a:ext uri="{FF2B5EF4-FFF2-40B4-BE49-F238E27FC236}">
                <a16:creationId xmlns="" xmlns:a16="http://schemas.microsoft.com/office/drawing/2014/main" id="{E849E258-F21B-D0E0-C93C-046E53797E86}"/>
              </a:ext>
            </a:extLst>
          </p:cNvPr>
          <p:cNvSpPr txBox="1"/>
          <p:nvPr/>
        </p:nvSpPr>
        <p:spPr>
          <a:xfrm>
            <a:off x="1024128" y="4019551"/>
            <a:ext cx="7624572" cy="1384995"/>
          </a:xfrm>
          <a:prstGeom prst="rect">
            <a:avLst/>
          </a:prstGeom>
          <a:noFill/>
        </p:spPr>
        <p:txBody>
          <a:bodyPr wrap="square">
            <a:spAutoFit/>
          </a:bodyPr>
          <a:lstStyle/>
          <a:p>
            <a:pPr marL="457200" indent="-457200" algn="just">
              <a:buFont typeface="Arial" panose="020B0604020202020204" pitchFamily="34" charset="0"/>
              <a:buChar char="•"/>
            </a:pPr>
            <a:r>
              <a:rPr lang="es-MX" sz="2800" dirty="0"/>
              <a:t>En caso de denegatoria de la información solicitada, se deberán indicar por escrito al solicitante los fundamentos de la misma.</a:t>
            </a:r>
            <a:endParaRPr lang="es-HN" sz="2800" dirty="0"/>
          </a:p>
        </p:txBody>
      </p:sp>
    </p:spTree>
    <p:extLst>
      <p:ext uri="{BB962C8B-B14F-4D97-AF65-F5344CB8AC3E}">
        <p14:creationId xmlns:p14="http://schemas.microsoft.com/office/powerpoint/2010/main" val="449680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 xmlns:a16="http://schemas.microsoft.com/office/drawing/2014/main" id="{1BC1EF2F-CFD6-33EC-7DF9-FC4116A3AA8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0000" l="9231" r="90769">
                        <a14:foregroundMark x1="61795" y1="28571" x2="64359" y2="48571"/>
                        <a14:foregroundMark x1="64359" y1="48571" x2="62564" y2="28571"/>
                        <a14:foregroundMark x1="62564" y1="28571" x2="59744" y2="31429"/>
                        <a14:foregroundMark x1="74615" y1="46071" x2="74103" y2="47500"/>
                        <a14:foregroundMark x1="71795" y1="45357" x2="71538" y2="45714"/>
                        <a14:foregroundMark x1="76923" y1="47857" x2="75641" y2="47143"/>
                        <a14:foregroundMark x1="75128" y1="50714" x2="72821" y2="51071"/>
                        <a14:foregroundMark x1="71026" y1="50714" x2="76923" y2="53214"/>
                        <a14:foregroundMark x1="34103" y1="37190" x2="34103" y2="41786"/>
                        <a14:foregroundMark x1="36098" y1="36623" x2="34103" y2="51786"/>
                        <a14:foregroundMark x1="34103" y1="51786" x2="47949" y2="58929"/>
                        <a14:foregroundMark x1="47949" y1="58929" x2="60256" y2="51786"/>
                        <a14:foregroundMark x1="60256" y1="51786" x2="59744" y2="32143"/>
                        <a14:foregroundMark x1="59744" y1="32143" x2="58573" y2="30241"/>
                        <a14:foregroundMark x1="58462" y1="31429" x2="54978" y2="31261"/>
                        <a14:foregroundMark x1="41680" y1="35038" x2="35385" y2="49286"/>
                        <a14:foregroundMark x1="35385" y1="49286" x2="54103" y2="48214"/>
                        <a14:foregroundMark x1="54103" y1="48214" x2="54596" y2="31370"/>
                        <a14:foregroundMark x1="70000" y1="17500" x2="61795" y2="21429"/>
                        <a14:foregroundMark x1="74359" y1="55714" x2="72564" y2="55000"/>
                        <a14:foregroundMark x1="10256" y1="50714" x2="9487" y2="56786"/>
                        <a14:foregroundMark x1="47845" y1="28072" x2="46733" y2="28016"/>
                        <a14:foregroundMark x1="51323" y1="28248" x2="48101" y2="28085"/>
                        <a14:foregroundMark x1="56403" y1="28506" x2="53652" y2="28366"/>
                        <a14:foregroundMark x1="57692" y1="28571" x2="57071" y2="28540"/>
                        <a14:foregroundMark x1="48272" y1="29002" x2="58205" y2="31429"/>
                        <a14:foregroundMark x1="46489" y1="28566" x2="48063" y2="28951"/>
                        <a14:foregroundMark x1="58205" y1="31429" x2="56667" y2="29286"/>
                        <a14:foregroundMark x1="33590" y1="32402" x2="33590" y2="35357"/>
                        <a14:foregroundMark x1="89487" y1="51429" x2="90769" y2="57857"/>
                        <a14:foregroundMark x1="45897" y1="30000" x2="47436" y2="28571"/>
                        <a14:foregroundMark x1="44872" y1="28571" x2="34872" y2="32500"/>
                        <a14:backgroundMark x1="61310" y1="20592" x2="56744" y2="24516"/>
                        <a14:backgroundMark x1="29742" y1="39643" x2="20513" y2="39643"/>
                        <a14:backgroundMark x1="57179" y1="25000" x2="56320" y2="25244"/>
                        <a14:backgroundMark x1="30696" y1="31071" x2="29744" y2="12500"/>
                        <a14:backgroundMark x1="29744" y1="12500" x2="41026" y2="3929"/>
                        <a14:backgroundMark x1="41026" y1="3929" x2="53590" y2="13571"/>
                        <a14:backgroundMark x1="53590" y1="13571" x2="57436" y2="25357"/>
                        <a14:backgroundMark x1="43824" y1="26680" x2="47076" y2="26454"/>
                        <a14:backgroundMark x1="32051" y1="27500" x2="32833" y2="27446"/>
                        <a14:backgroundMark x1="47310" y1="25752" x2="44103" y2="8571"/>
                        <a14:backgroundMark x1="44103" y1="8571" x2="31538" y2="14643"/>
                        <a14:backgroundMark x1="31538" y1="14643" x2="50000" y2="23214"/>
                        <a14:backgroundMark x1="50000" y1="23214" x2="33846" y2="11071"/>
                        <a14:backgroundMark x1="33846" y1="11071" x2="51026" y2="15000"/>
                        <a14:backgroundMark x1="51026" y1="15000" x2="30256" y2="18214"/>
                        <a14:backgroundMark x1="30256" y1="18214" x2="46667" y2="13929"/>
                        <a14:backgroundMark x1="46667" y1="13929" x2="29231" y2="17143"/>
                        <a14:backgroundMark x1="29231" y1="17143" x2="43077" y2="17500"/>
                        <a14:backgroundMark x1="43077" y1="17500" x2="55897" y2="24643"/>
                        <a14:backgroundMark x1="55897" y1="24643" x2="46667" y2="11071"/>
                        <a14:backgroundMark x1="46667" y1="11071" x2="34615" y2="19643"/>
                        <a14:backgroundMark x1="34615" y1="19643" x2="48718" y2="13571"/>
                        <a14:backgroundMark x1="48718" y1="13571" x2="39424" y2="24856"/>
                      </a14:backgroundRemoval>
                    </a14:imgEffect>
                  </a14:imgLayer>
                </a14:imgProps>
              </a:ext>
            </a:extLst>
          </a:blip>
          <a:stretch>
            <a:fillRect/>
          </a:stretch>
        </p:blipFill>
        <p:spPr>
          <a:xfrm>
            <a:off x="1024129" y="1084828"/>
            <a:ext cx="9720071" cy="6621939"/>
          </a:xfrm>
          <a:prstGeom prst="rect">
            <a:avLst/>
          </a:prstGeom>
        </p:spPr>
      </p:pic>
      <p:sp>
        <p:nvSpPr>
          <p:cNvPr id="2" name="Título 1">
            <a:extLst>
              <a:ext uri="{FF2B5EF4-FFF2-40B4-BE49-F238E27FC236}">
                <a16:creationId xmlns="" xmlns:a16="http://schemas.microsoft.com/office/drawing/2014/main" id="{689A5975-BD83-BCA7-7A77-B707A5B43A2C}"/>
              </a:ext>
            </a:extLst>
          </p:cNvPr>
          <p:cNvSpPr>
            <a:spLocks noGrp="1"/>
          </p:cNvSpPr>
          <p:nvPr>
            <p:ph type="title"/>
          </p:nvPr>
        </p:nvSpPr>
        <p:spPr/>
        <p:txBody>
          <a:bodyPr/>
          <a:lstStyle/>
          <a:p>
            <a:r>
              <a:rPr lang="es-MX" dirty="0"/>
              <a:t>PROCEDIMIENTO frete a LA DENEGATORIA DE ENTREGA DE INFORMACIÓN.</a:t>
            </a:r>
            <a:endParaRPr lang="es-HN" dirty="0"/>
          </a:p>
        </p:txBody>
      </p:sp>
    </p:spTree>
    <p:extLst>
      <p:ext uri="{BB962C8B-B14F-4D97-AF65-F5344CB8AC3E}">
        <p14:creationId xmlns:p14="http://schemas.microsoft.com/office/powerpoint/2010/main" val="1494263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049964E-24E2-DF65-DEA8-E73DD0501811}"/>
              </a:ext>
            </a:extLst>
          </p:cNvPr>
          <p:cNvSpPr>
            <a:spLocks noGrp="1"/>
          </p:cNvSpPr>
          <p:nvPr>
            <p:ph type="title"/>
          </p:nvPr>
        </p:nvSpPr>
        <p:spPr>
          <a:xfrm>
            <a:off x="4972050" y="785287"/>
            <a:ext cx="6572250" cy="2367534"/>
          </a:xfrm>
        </p:spPr>
        <p:txBody>
          <a:bodyPr>
            <a:normAutofit fontScale="90000"/>
          </a:bodyPr>
          <a:lstStyle/>
          <a:p>
            <a:pPr marL="457200" indent="-457200" algn="just">
              <a:buFont typeface="Arial" panose="020B0604020202020204" pitchFamily="34" charset="0"/>
              <a:buChar char="•"/>
            </a:pPr>
            <a:r>
              <a:rPr lang="es-MX" sz="2800" cap="none" dirty="0">
                <a:latin typeface="+mn-lt"/>
              </a:rPr>
              <a:t>Cuando la solicitud de información se hubiere denegado o cuando no se hubiere resuelto en el plazo establecido en el artículo 21, el solicitante podrá acudir ante  el IAIP  para solicitar la revisión de la denegatoria.  </a:t>
            </a:r>
            <a:endParaRPr lang="es-HN" sz="2800" dirty="0">
              <a:latin typeface="+mn-lt"/>
            </a:endParaRPr>
          </a:p>
        </p:txBody>
      </p:sp>
      <p:pic>
        <p:nvPicPr>
          <p:cNvPr id="4" name="Marcador de contenido 3">
            <a:extLst>
              <a:ext uri="{FF2B5EF4-FFF2-40B4-BE49-F238E27FC236}">
                <a16:creationId xmlns="" xmlns:a16="http://schemas.microsoft.com/office/drawing/2014/main" id="{C3DBF892-DAD0-DD46-0807-1504EC844E40}"/>
              </a:ext>
            </a:extLst>
          </p:cNvPr>
          <p:cNvPicPr>
            <a:picLocks noGrp="1" noChangeAspect="1"/>
          </p:cNvPicPr>
          <p:nvPr>
            <p:ph idx="1"/>
          </p:nvPr>
        </p:nvPicPr>
        <p:blipFill>
          <a:blip r:embed="rId2"/>
          <a:stretch>
            <a:fillRect/>
          </a:stretch>
        </p:blipFill>
        <p:spPr>
          <a:xfrm>
            <a:off x="454818" y="1037081"/>
            <a:ext cx="4231481" cy="4231481"/>
          </a:xfrm>
          <a:prstGeom prst="rect">
            <a:avLst/>
          </a:prstGeom>
        </p:spPr>
      </p:pic>
      <p:sp>
        <p:nvSpPr>
          <p:cNvPr id="6" name="CuadroTexto 5">
            <a:extLst>
              <a:ext uri="{FF2B5EF4-FFF2-40B4-BE49-F238E27FC236}">
                <a16:creationId xmlns="" xmlns:a16="http://schemas.microsoft.com/office/drawing/2014/main" id="{5E267C52-038C-39FC-147B-05131F93CF5C}"/>
              </a:ext>
            </a:extLst>
          </p:cNvPr>
          <p:cNvSpPr txBox="1"/>
          <p:nvPr/>
        </p:nvSpPr>
        <p:spPr>
          <a:xfrm>
            <a:off x="4972050" y="3429000"/>
            <a:ext cx="6572250" cy="2400657"/>
          </a:xfrm>
          <a:prstGeom prst="rect">
            <a:avLst/>
          </a:prstGeom>
          <a:noFill/>
        </p:spPr>
        <p:txBody>
          <a:bodyPr wrap="square">
            <a:spAutoFit/>
          </a:bodyPr>
          <a:lstStyle/>
          <a:p>
            <a:pPr marL="457200" indent="-457200" algn="just">
              <a:buFont typeface="Arial" panose="020B0604020202020204" pitchFamily="34" charset="0"/>
              <a:buChar char="•"/>
            </a:pPr>
            <a:r>
              <a:rPr lang="es-MX" sz="2500" cap="none" dirty="0">
                <a:latin typeface="+mn-lt"/>
              </a:rPr>
              <a:t>La resolución de éste se emitirá dentro de un plazo de diez (10) días, contado a partir de la presentación de la solicitud. Contra esta resolución solo procederá el recurso de amparo en los términos de la ley de justicia constitucional</a:t>
            </a:r>
            <a:r>
              <a:rPr lang="es-MX" sz="2500" dirty="0">
                <a:latin typeface="+mn-lt"/>
              </a:rPr>
              <a:t>.</a:t>
            </a:r>
            <a:endParaRPr lang="es-HN" sz="2500" dirty="0"/>
          </a:p>
        </p:txBody>
      </p:sp>
    </p:spTree>
    <p:extLst>
      <p:ext uri="{BB962C8B-B14F-4D97-AF65-F5344CB8AC3E}">
        <p14:creationId xmlns:p14="http://schemas.microsoft.com/office/powerpoint/2010/main" val="113488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B3F5EB-DFE9-C4D0-E14D-0FF8B7488E33}"/>
              </a:ext>
            </a:extLst>
          </p:cNvPr>
          <p:cNvSpPr>
            <a:spLocks noGrp="1"/>
          </p:cNvSpPr>
          <p:nvPr>
            <p:ph type="title"/>
          </p:nvPr>
        </p:nvSpPr>
        <p:spPr>
          <a:xfrm>
            <a:off x="1235964" y="723900"/>
            <a:ext cx="9720072" cy="1499616"/>
          </a:xfrm>
        </p:spPr>
        <p:txBody>
          <a:bodyPr>
            <a:normAutofit/>
          </a:bodyPr>
          <a:lstStyle/>
          <a:p>
            <a:pPr algn="ctr"/>
            <a:r>
              <a:rPr lang="es-HN" sz="6000" dirty="0"/>
              <a:t>SANCIONES ADMINISTRATIVAS</a:t>
            </a:r>
          </a:p>
        </p:txBody>
      </p:sp>
      <p:pic>
        <p:nvPicPr>
          <p:cNvPr id="4" name="Marcador de contenido 3">
            <a:extLst>
              <a:ext uri="{FF2B5EF4-FFF2-40B4-BE49-F238E27FC236}">
                <a16:creationId xmlns="" xmlns:a16="http://schemas.microsoft.com/office/drawing/2014/main" id="{115E577F-A5B8-FC87-0F04-7077A8C24F9B}"/>
              </a:ext>
            </a:extLst>
          </p:cNvPr>
          <p:cNvPicPr>
            <a:picLocks noGrp="1" noChangeAspect="1"/>
          </p:cNvPicPr>
          <p:nvPr>
            <p:ph idx="1"/>
          </p:nvPr>
        </p:nvPicPr>
        <p:blipFill>
          <a:blip r:embed="rId2"/>
          <a:stretch>
            <a:fillRect/>
          </a:stretch>
        </p:blipFill>
        <p:spPr>
          <a:xfrm>
            <a:off x="1235964" y="1752094"/>
            <a:ext cx="9317736" cy="5864950"/>
          </a:xfrm>
          <a:prstGeom prst="rect">
            <a:avLst/>
          </a:prstGeom>
        </p:spPr>
      </p:pic>
    </p:spTree>
    <p:extLst>
      <p:ext uri="{BB962C8B-B14F-4D97-AF65-F5344CB8AC3E}">
        <p14:creationId xmlns:p14="http://schemas.microsoft.com/office/powerpoint/2010/main" val="225770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08FEC77-C555-ECFE-924A-188A51020292}"/>
              </a:ext>
            </a:extLst>
          </p:cNvPr>
          <p:cNvSpPr>
            <a:spLocks noGrp="1"/>
          </p:cNvSpPr>
          <p:nvPr>
            <p:ph type="title"/>
          </p:nvPr>
        </p:nvSpPr>
        <p:spPr>
          <a:xfrm>
            <a:off x="952500" y="1104900"/>
            <a:ext cx="6934200" cy="4022725"/>
          </a:xfrm>
        </p:spPr>
        <p:txBody>
          <a:bodyPr>
            <a:normAutofit/>
          </a:bodyPr>
          <a:lstStyle/>
          <a:p>
            <a:r>
              <a:rPr lang="es-MX" sz="4000" cap="none" dirty="0"/>
              <a:t>Serán sancionadas con amonestación por escrito, suspensión, multa, cesantía o despido. Las multas de entre medio salario hasta cincuenta (50) salarios mínimos mensuales, serán impuestos por el IAIP, dependiendo de la gravedad de la infracción.</a:t>
            </a:r>
            <a:endParaRPr lang="es-HN" sz="4000" cap="none" dirty="0"/>
          </a:p>
        </p:txBody>
      </p:sp>
      <p:pic>
        <p:nvPicPr>
          <p:cNvPr id="4" name="Marcador de contenido 3">
            <a:extLst>
              <a:ext uri="{FF2B5EF4-FFF2-40B4-BE49-F238E27FC236}">
                <a16:creationId xmlns="" xmlns:a16="http://schemas.microsoft.com/office/drawing/2014/main" id="{E65EC8D2-D1E7-EFD6-CB02-4559F72CF909}"/>
              </a:ext>
            </a:extLst>
          </p:cNvPr>
          <p:cNvPicPr>
            <a:picLocks noGrp="1" noChangeAspect="1"/>
          </p:cNvPicPr>
          <p:nvPr>
            <p:ph idx="1"/>
          </p:nvPr>
        </p:nvPicPr>
        <p:blipFill>
          <a:blip r:embed="rId2"/>
          <a:stretch>
            <a:fillRect/>
          </a:stretch>
        </p:blipFill>
        <p:spPr>
          <a:xfrm>
            <a:off x="8169275" y="1417637"/>
            <a:ext cx="4022725" cy="4022725"/>
          </a:xfrm>
          <a:prstGeom prst="rect">
            <a:avLst/>
          </a:prstGeom>
        </p:spPr>
      </p:pic>
    </p:spTree>
    <p:extLst>
      <p:ext uri="{BB962C8B-B14F-4D97-AF65-F5344CB8AC3E}">
        <p14:creationId xmlns:p14="http://schemas.microsoft.com/office/powerpoint/2010/main" val="728523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B4156FA-691E-AD5C-4F09-DCAD746DF22F}"/>
              </a:ext>
            </a:extLst>
          </p:cNvPr>
          <p:cNvSpPr>
            <a:spLocks noGrp="1"/>
          </p:cNvSpPr>
          <p:nvPr>
            <p:ph type="title"/>
          </p:nvPr>
        </p:nvSpPr>
        <p:spPr>
          <a:xfrm>
            <a:off x="1235964" y="337566"/>
            <a:ext cx="9720072" cy="1499616"/>
          </a:xfrm>
        </p:spPr>
        <p:txBody>
          <a:bodyPr>
            <a:normAutofit/>
          </a:bodyPr>
          <a:lstStyle/>
          <a:p>
            <a:pPr algn="ctr"/>
            <a:r>
              <a:rPr lang="es-HN" sz="6000" dirty="0"/>
              <a:t>DELITOS Y SANCIONES PENALES.</a:t>
            </a:r>
          </a:p>
        </p:txBody>
      </p:sp>
      <p:pic>
        <p:nvPicPr>
          <p:cNvPr id="4" name="Marcador de contenido 3">
            <a:extLst>
              <a:ext uri="{FF2B5EF4-FFF2-40B4-BE49-F238E27FC236}">
                <a16:creationId xmlns="" xmlns:a16="http://schemas.microsoft.com/office/drawing/2014/main" id="{CACA8A89-278F-E9EA-537F-1609D1B72AEB}"/>
              </a:ext>
            </a:extLst>
          </p:cNvPr>
          <p:cNvPicPr>
            <a:picLocks noGrp="1" noChangeAspect="1"/>
          </p:cNvPicPr>
          <p:nvPr>
            <p:ph idx="1"/>
          </p:nvPr>
        </p:nvPicPr>
        <p:blipFill>
          <a:blip r:embed="rId2"/>
          <a:stretch>
            <a:fillRect/>
          </a:stretch>
        </p:blipFill>
        <p:spPr>
          <a:xfrm>
            <a:off x="2019300" y="1238052"/>
            <a:ext cx="7715250" cy="5786438"/>
          </a:xfrm>
          <a:prstGeom prst="rect">
            <a:avLst/>
          </a:prstGeom>
        </p:spPr>
      </p:pic>
    </p:spTree>
    <p:extLst>
      <p:ext uri="{BB962C8B-B14F-4D97-AF65-F5344CB8AC3E}">
        <p14:creationId xmlns:p14="http://schemas.microsoft.com/office/powerpoint/2010/main" val="466300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B375879-5195-EAC1-BC7A-92F803738D7D}"/>
              </a:ext>
            </a:extLst>
          </p:cNvPr>
          <p:cNvSpPr>
            <a:spLocks noGrp="1"/>
          </p:cNvSpPr>
          <p:nvPr>
            <p:ph type="title"/>
          </p:nvPr>
        </p:nvSpPr>
        <p:spPr>
          <a:xfrm>
            <a:off x="5133372" y="780732"/>
            <a:ext cx="6348222" cy="5296535"/>
          </a:xfrm>
        </p:spPr>
        <p:txBody>
          <a:bodyPr>
            <a:normAutofit/>
          </a:bodyPr>
          <a:lstStyle/>
          <a:p>
            <a:r>
              <a:rPr lang="es-MX" sz="4000" cap="none" dirty="0">
                <a:latin typeface="+mn-lt"/>
              </a:rPr>
              <a:t>Cuando la infracción a esta ley sea constitutiva de delito, será sancionada conforme a lo establecido en los delitos contra la administración pública del código penal.</a:t>
            </a:r>
            <a:endParaRPr lang="es-HN" sz="4000" cap="none" dirty="0">
              <a:latin typeface="+mn-lt"/>
            </a:endParaRPr>
          </a:p>
        </p:txBody>
      </p:sp>
      <p:pic>
        <p:nvPicPr>
          <p:cNvPr id="4" name="Marcador de contenido 3">
            <a:extLst>
              <a:ext uri="{FF2B5EF4-FFF2-40B4-BE49-F238E27FC236}">
                <a16:creationId xmlns="" xmlns:a16="http://schemas.microsoft.com/office/drawing/2014/main" id="{7CE87C72-A5A1-1951-EBC7-A8A5BCADD271}"/>
              </a:ext>
            </a:extLst>
          </p:cNvPr>
          <p:cNvPicPr>
            <a:picLocks noGrp="1" noChangeAspect="1"/>
          </p:cNvPicPr>
          <p:nvPr>
            <p:ph idx="1"/>
          </p:nvPr>
        </p:nvPicPr>
        <p:blipFill>
          <a:blip r:embed="rId2"/>
          <a:stretch>
            <a:fillRect/>
          </a:stretch>
        </p:blipFill>
        <p:spPr>
          <a:xfrm>
            <a:off x="710406" y="1335024"/>
            <a:ext cx="4022725" cy="4022725"/>
          </a:xfrm>
          <a:prstGeom prst="rect">
            <a:avLst/>
          </a:prstGeom>
        </p:spPr>
      </p:pic>
    </p:spTree>
    <p:extLst>
      <p:ext uri="{BB962C8B-B14F-4D97-AF65-F5344CB8AC3E}">
        <p14:creationId xmlns:p14="http://schemas.microsoft.com/office/powerpoint/2010/main" val="2759956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smtClean="0"/>
              <a:t>GRACIAS POR SU ATENCIÓN</a:t>
            </a:r>
            <a:endParaRPr lang="es-HN" dirty="0"/>
          </a:p>
        </p:txBody>
      </p:sp>
      <p:pic>
        <p:nvPicPr>
          <p:cNvPr id="2050" name="Picture 2" descr="Dibujo a mano alzada, señal de atención de advertencia de peligro o símbolo  de exclamación en un vector de icono de burbuja de discurso amarillo.  3502823 Vector en Vecteez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30306" y="2084832"/>
            <a:ext cx="4022725"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74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Definiciones Importantes</a:t>
            </a:r>
            <a:endParaRPr lang="es-HN" dirty="0"/>
          </a:p>
        </p:txBody>
      </p:sp>
      <p:sp>
        <p:nvSpPr>
          <p:cNvPr id="4" name="Marcador de texto 3"/>
          <p:cNvSpPr>
            <a:spLocks noGrp="1"/>
          </p:cNvSpPr>
          <p:nvPr>
            <p:ph type="body" sz="half" idx="2"/>
          </p:nvPr>
        </p:nvSpPr>
        <p:spPr/>
        <p:txBody>
          <a:bodyPr>
            <a:normAutofit fontScale="92500" lnSpcReduction="10000"/>
          </a:bodyPr>
          <a:lstStyle/>
          <a:p>
            <a:r>
              <a:rPr lang="es-ES" dirty="0"/>
              <a:t>Instituciones Obligadas: </a:t>
            </a:r>
            <a:endParaRPr lang="es-HN" dirty="0"/>
          </a:p>
          <a:p>
            <a:pPr algn="just"/>
            <a:r>
              <a:rPr lang="es-ES" dirty="0"/>
              <a:t>a) El Poder Legislativo, el Poder Judicial, el Poder Ejecutivo, las instituciones autónomas, las municipalidades y los demás órganos e instituciones del Estado;</a:t>
            </a:r>
            <a:endParaRPr lang="es-HN" dirty="0"/>
          </a:p>
          <a:p>
            <a:pPr algn="just"/>
            <a:r>
              <a:rPr lang="es-ES" dirty="0"/>
              <a:t> b) Las Organizaciones No Gubernamentales (ONG’S), las Organizaciones Privadas de Desarrollo (</a:t>
            </a:r>
            <a:r>
              <a:rPr lang="es-ES" dirty="0" err="1"/>
              <a:t>OPD’s</a:t>
            </a:r>
            <a:r>
              <a:rPr lang="es-ES" dirty="0"/>
              <a:t>) y en general todas aquellas personas naturales o jurídicas que a cualquier título reciban o administren fondos públicos, cualquiera que sea su origen, sea nacional o extranjero o sea por si misma o a nombre del Estado o donde éste haya sido garante, y todas aquellas organizaciones gremiales que reciban ingresos por la emisión de timbres, por la retención de bienes o que estén exentos del pago de impuestos. </a:t>
            </a:r>
            <a:endParaRPr lang="es-HN" dirty="0"/>
          </a:p>
        </p:txBody>
      </p:sp>
      <p:pic>
        <p:nvPicPr>
          <p:cNvPr id="5" name="Marcador de contenido 4" descr="Qué es la privacidad como derecho humano y su impacto? - Resonancia  Científic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0" y="1523776"/>
            <a:ext cx="5678488" cy="3781873"/>
          </a:xfrm>
          <a:prstGeom prst="rect">
            <a:avLst/>
          </a:prstGeom>
          <a:noFill/>
          <a:ln>
            <a:noFill/>
          </a:ln>
        </p:spPr>
      </p:pic>
    </p:spTree>
    <p:extLst>
      <p:ext uri="{BB962C8B-B14F-4D97-AF65-F5344CB8AC3E}">
        <p14:creationId xmlns:p14="http://schemas.microsoft.com/office/powerpoint/2010/main" val="3751530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Obligación de las Instituciones </a:t>
            </a:r>
            <a:endParaRPr lang="es-HN" dirty="0"/>
          </a:p>
        </p:txBody>
      </p:sp>
      <p:sp>
        <p:nvSpPr>
          <p:cNvPr id="3" name="Marcador de contenido 2"/>
          <p:cNvSpPr>
            <a:spLocks noGrp="1"/>
          </p:cNvSpPr>
          <p:nvPr>
            <p:ph idx="1"/>
          </p:nvPr>
        </p:nvSpPr>
        <p:spPr/>
        <p:txBody>
          <a:bodyPr>
            <a:normAutofit lnSpcReduction="10000"/>
          </a:bodyPr>
          <a:lstStyle/>
          <a:p>
            <a:pPr algn="just"/>
            <a:r>
              <a:rPr lang="es-ES" dirty="0"/>
              <a:t>Todas las instituciones obligadas deberán publicar la información relativa a su gestión o, en su caso, brindar toda la información concerniente a la aplicación de los fondos públicos que administren o hayan sido garantizados por el Estado. </a:t>
            </a:r>
          </a:p>
          <a:p>
            <a:pPr algn="just"/>
            <a:r>
              <a:rPr lang="es-ES" dirty="0"/>
              <a:t>Para el cumplimiento de su deber de transparencia, las Instituciones Obligadas deberán mantener subsistemas con suficiente soporte humano y técnico, que permitan la sistematización de la información, la prestación de un servicio de consulta y el acceso por los ciudadanos,  así como su publicación cuando sea procedente a través de los medios electrónicos o escritos disponibles.</a:t>
            </a:r>
            <a:endParaRPr lang="es-HN" dirty="0"/>
          </a:p>
        </p:txBody>
      </p:sp>
      <p:pic>
        <p:nvPicPr>
          <p:cNvPr id="8" name="Picture 2" descr="Partidos políticos con personería jurídica - MOE - Misión de Observación  Ele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24" y="2552999"/>
            <a:ext cx="4679086" cy="271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01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024128" y="822960"/>
            <a:ext cx="4389120" cy="5196840"/>
          </a:xfrm>
        </p:spPr>
        <p:txBody>
          <a:bodyPr/>
          <a:lstStyle/>
          <a:p>
            <a:pPr algn="just"/>
            <a:r>
              <a:rPr lang="es-ES" dirty="0"/>
              <a:t>Información Pública: Todo archivo, registro, dato o comunicación  contenida en cualquier medio, documento, registro impreso, óptico o electrónico u otro que no haya sido clasificado como </a:t>
            </a:r>
            <a:r>
              <a:rPr lang="es-ES" u="sng" dirty="0"/>
              <a:t>reservado </a:t>
            </a:r>
            <a:r>
              <a:rPr lang="es-ES" dirty="0"/>
              <a:t>se encuentre en poder de las Instituciones Obligadas que no haya sido previamente clasificada como reservada y que pueda ser reproducida. Dicha información incluirá la contenida en los expedientes, reportes, estudios, actas, resoluciones, oficios, decretos, acuerdos, directrices, estadística, licencias de todo tipo, personalidades jurídicas, presupuestos, liquidaciones presupuestarias, financiamientos, donaciones, adquisiciones de bienes, suministros y servicios, y todo registro que documente el ejercicio de facultades, derechos y obligaciones de las Instituciones Obligadas sin importar su fuente o fecha de elaboración</a:t>
            </a:r>
            <a:endParaRPr lang="es-HN" dirty="0"/>
          </a:p>
        </p:txBody>
      </p:sp>
      <p:pic>
        <p:nvPicPr>
          <p:cNvPr id="6" name="Marcador de contenido 5" descr="Acceso a la información: Más de 600,443 ilustraciones y dibujos de stock  con licencia libres de regalías | Shutterstock"/>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1856" y="822325"/>
            <a:ext cx="5184775" cy="5184775"/>
          </a:xfrm>
          <a:prstGeom prst="rect">
            <a:avLst/>
          </a:prstGeom>
          <a:noFill/>
          <a:ln>
            <a:noFill/>
          </a:ln>
        </p:spPr>
      </p:pic>
    </p:spTree>
    <p:extLst>
      <p:ext uri="{BB962C8B-B14F-4D97-AF65-F5344CB8AC3E}">
        <p14:creationId xmlns:p14="http://schemas.microsoft.com/office/powerpoint/2010/main" val="2013002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smtClean="0"/>
              <a:t>Restricción de ACCESO A LA INFORMACIÓN </a:t>
            </a:r>
            <a:endParaRPr lang="es-HN" dirty="0"/>
          </a:p>
        </p:txBody>
      </p:sp>
      <p:sp>
        <p:nvSpPr>
          <p:cNvPr id="4" name="Marcador de texto 3"/>
          <p:cNvSpPr>
            <a:spLocks noGrp="1"/>
          </p:cNvSpPr>
          <p:nvPr>
            <p:ph type="body" sz="half" idx="2"/>
          </p:nvPr>
        </p:nvSpPr>
        <p:spPr/>
        <p:txBody>
          <a:bodyPr>
            <a:normAutofit fontScale="85000" lnSpcReduction="20000"/>
          </a:bodyPr>
          <a:lstStyle/>
          <a:p>
            <a:r>
              <a:rPr lang="es-ES" dirty="0"/>
              <a:t>El ejercicio del derecho de acceso a la información pública estará restringido cuando:</a:t>
            </a:r>
            <a:endParaRPr lang="es-HN" dirty="0"/>
          </a:p>
          <a:p>
            <a:r>
              <a:rPr lang="es-ES" dirty="0" smtClean="0"/>
              <a:t>1) Cuando </a:t>
            </a:r>
            <a:r>
              <a:rPr lang="es-ES" dirty="0"/>
              <a:t>lo establezca la Constitución, las leyes, los tratados, o sea declarada como </a:t>
            </a:r>
            <a:r>
              <a:rPr lang="es-ES" dirty="0" smtClean="0"/>
              <a:t>reservada. </a:t>
            </a:r>
          </a:p>
          <a:p>
            <a:r>
              <a:rPr lang="es-ES" dirty="0" smtClean="0"/>
              <a:t>2</a:t>
            </a:r>
            <a:r>
              <a:rPr lang="es-ES" dirty="0"/>
              <a:t>) Se reconozca como información reservada o </a:t>
            </a:r>
            <a:r>
              <a:rPr lang="es-ES" dirty="0" smtClean="0"/>
              <a:t>confidencial. </a:t>
            </a:r>
          </a:p>
          <a:p>
            <a:r>
              <a:rPr lang="es-ES" dirty="0" smtClean="0"/>
              <a:t>3</a:t>
            </a:r>
            <a:r>
              <a:rPr lang="es-ES" dirty="0"/>
              <a:t>) Todo lo que corresponda a instituciones y empresas del sector privado, que no esté comprendido en obligaciones que señale esta Ley y leyes </a:t>
            </a:r>
            <a:r>
              <a:rPr lang="es-ES" dirty="0" smtClean="0"/>
              <a:t>especiales. </a:t>
            </a:r>
            <a:endParaRPr lang="es-HN" dirty="0"/>
          </a:p>
          <a:p>
            <a:r>
              <a:rPr lang="es-ES" dirty="0"/>
              <a:t>4) El derecho de acceso a la información pública no será invocado en ningún caso para exigir la identificación de fuentes periodísticas dentro de los órganos del sector público, ni la información que sustente las investigaciones e información periodística que haya sido debidamente publicadas y que obre en los archivos de las empresas de medios de comunicación.</a:t>
            </a:r>
            <a:endParaRPr lang="es-HN" dirty="0"/>
          </a:p>
        </p:txBody>
      </p:sp>
      <p:pic>
        <p:nvPicPr>
          <p:cNvPr id="5" name="Marcador de contenido 4" descr="NeoSistemas SRL - NeoSistemas SRL - La seguridad y restricciones dentro de  un Software ERP de Gestión de Empresa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63543" y="1673564"/>
            <a:ext cx="3799681" cy="2917486"/>
          </a:xfrm>
          <a:prstGeom prst="rect">
            <a:avLst/>
          </a:prstGeom>
          <a:noFill/>
          <a:ln>
            <a:noFill/>
          </a:ln>
        </p:spPr>
      </p:pic>
    </p:spTree>
    <p:extLst>
      <p:ext uri="{BB962C8B-B14F-4D97-AF65-F5344CB8AC3E}">
        <p14:creationId xmlns:p14="http://schemas.microsoft.com/office/powerpoint/2010/main" val="2278028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480582"/>
            <a:ext cx="4389120" cy="1412035"/>
          </a:xfrm>
        </p:spPr>
        <p:txBody>
          <a:bodyPr/>
          <a:lstStyle/>
          <a:p>
            <a:r>
              <a:rPr lang="es-HN" dirty="0"/>
              <a:t>Información Reservada</a:t>
            </a:r>
          </a:p>
        </p:txBody>
      </p:sp>
      <p:pic>
        <p:nvPicPr>
          <p:cNvPr id="8" name="Marcador de contenido 7" descr="Cómo resguardar la información confidencial de su pyme? | El Financier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715000" y="1282310"/>
            <a:ext cx="5678488" cy="4264805"/>
          </a:xfrm>
          <a:prstGeom prst="rect">
            <a:avLst/>
          </a:prstGeom>
          <a:noFill/>
          <a:ln>
            <a:noFill/>
          </a:ln>
        </p:spPr>
      </p:pic>
      <p:sp>
        <p:nvSpPr>
          <p:cNvPr id="4" name="Marcador de texto 3"/>
          <p:cNvSpPr>
            <a:spLocks noGrp="1"/>
          </p:cNvSpPr>
          <p:nvPr>
            <p:ph type="body" sz="half" idx="2"/>
          </p:nvPr>
        </p:nvSpPr>
        <p:spPr>
          <a:xfrm>
            <a:off x="1024128" y="1533565"/>
            <a:ext cx="4389120" cy="4199020"/>
          </a:xfrm>
        </p:spPr>
        <p:txBody>
          <a:bodyPr>
            <a:normAutofit/>
          </a:bodyPr>
          <a:lstStyle/>
          <a:p>
            <a:pPr algn="just">
              <a:lnSpc>
                <a:spcPct val="107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Sin perjuicio de lo dispuesto en la Ley sobre la </a:t>
            </a:r>
            <a:r>
              <a:rPr lang="es-ES" dirty="0" err="1">
                <a:latin typeface="Times New Roman" panose="02020603050405020304" pitchFamily="18" charset="0"/>
                <a:ea typeface="Calibri" panose="020F0502020204030204" pitchFamily="34" charset="0"/>
                <a:cs typeface="Times New Roman" panose="02020603050405020304" pitchFamily="18" charset="0"/>
              </a:rPr>
              <a:t>secretividad</a:t>
            </a:r>
            <a:r>
              <a:rPr lang="es-ES" dirty="0">
                <a:latin typeface="Times New Roman" panose="02020603050405020304" pitchFamily="18" charset="0"/>
                <a:ea typeface="Calibri" panose="020F0502020204030204" pitchFamily="34" charset="0"/>
                <a:cs typeface="Times New Roman" panose="02020603050405020304" pitchFamily="18" charset="0"/>
              </a:rPr>
              <a:t> de datos y procesos y confidencialidad de datos personales y de información entregada por particulares al Estado bajo reserva; la  clasificación de la información pública como reservada procede cuando el daño que puede producirse, es mayor que el interés público de conocer la misma o cuando la</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Times New Roman" panose="02020603050405020304" pitchFamily="18" charset="0"/>
                <a:ea typeface="Calibri" panose="020F0502020204030204" pitchFamily="34" charset="0"/>
                <a:cs typeface="Times New Roman" panose="02020603050405020304" pitchFamily="18" charset="0"/>
              </a:rPr>
              <a:t>divulgación de la información ponga en riesgo o perjudique:</a:t>
            </a:r>
            <a:endParaRPr lang="es-HN" dirty="0">
              <a:latin typeface="Calibri" panose="020F0502020204030204" pitchFamily="34" charset="0"/>
              <a:ea typeface="Calibri" panose="020F0502020204030204" pitchFamily="34" charset="0"/>
              <a:cs typeface="Times New Roman" panose="02020603050405020304" pitchFamily="18" charset="0"/>
            </a:endParaRPr>
          </a:p>
          <a:p>
            <a:r>
              <a:rPr lang="es-ES" dirty="0"/>
              <a:t> La seguridad del Estado, La vida, la seguridad y la salud de cualquier persona, la ayuda humanitaria, los intereses jurídicamente tutelados a favor de la niñez y de otras personas o por la garantía de Hábeas Data</a:t>
            </a:r>
            <a:endParaRPr lang="es-HN" dirty="0"/>
          </a:p>
        </p:txBody>
      </p:sp>
      <p:sp>
        <p:nvSpPr>
          <p:cNvPr id="5" name="Marcador de texto 3"/>
          <p:cNvSpPr txBox="1">
            <a:spLocks/>
          </p:cNvSpPr>
          <p:nvPr/>
        </p:nvSpPr>
        <p:spPr>
          <a:xfrm>
            <a:off x="1024128" y="3627672"/>
            <a:ext cx="4389120" cy="1540111"/>
          </a:xfrm>
          <a:prstGeom prst="rect">
            <a:avLst/>
          </a:prstGeom>
        </p:spPr>
        <p:txBody>
          <a:bodyPr vert="horz" lIns="91440" tIns="45720" rIns="91440" bIns="45720" rtlCol="0">
            <a:noAutofit/>
          </a:bodyPr>
          <a:lstStyle>
            <a:lvl1pPr marL="0" indent="0" algn="l" defTabSz="914400" rtl="0" eaLnBrk="1" latinLnBrk="0" hangingPunct="1">
              <a:lnSpc>
                <a:spcPct val="108000"/>
              </a:lnSpc>
              <a:spcBef>
                <a:spcPts val="600"/>
              </a:spcBef>
              <a:spcAft>
                <a:spcPts val="200"/>
              </a:spcAft>
              <a:buClr>
                <a:schemeClr val="accent2"/>
              </a:buClr>
              <a:buSzPct val="100000"/>
              <a:buFont typeface="Tw Cen MT" panose="020B0602020104020603"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2"/>
              </a:buClr>
              <a:buFont typeface="Wingdings 3" pitchFamily="18"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9pPr>
          </a:lstStyle>
          <a:p>
            <a:pPr algn="just"/>
            <a:endParaRPr lang="es-HN" dirty="0"/>
          </a:p>
        </p:txBody>
      </p:sp>
      <p:sp>
        <p:nvSpPr>
          <p:cNvPr id="6" name="Título 1"/>
          <p:cNvSpPr txBox="1">
            <a:spLocks/>
          </p:cNvSpPr>
          <p:nvPr/>
        </p:nvSpPr>
        <p:spPr>
          <a:xfrm>
            <a:off x="1024128" y="2377440"/>
            <a:ext cx="4389120" cy="173736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mj-lt"/>
                <a:ea typeface="+mj-ea"/>
                <a:cs typeface="+mj-cs"/>
              </a:defRPr>
            </a:lvl1pPr>
          </a:lstStyle>
          <a:p>
            <a:endParaRPr lang="es-HN" dirty="0"/>
          </a:p>
        </p:txBody>
      </p:sp>
    </p:spTree>
    <p:extLst>
      <p:ext uri="{BB962C8B-B14F-4D97-AF65-F5344CB8AC3E}">
        <p14:creationId xmlns:p14="http://schemas.microsoft.com/office/powerpoint/2010/main" val="3689581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024128" y="822960"/>
            <a:ext cx="4389120" cy="5184648"/>
          </a:xfrm>
        </p:spPr>
        <p:txBody>
          <a:bodyPr/>
          <a:lstStyle/>
          <a:p>
            <a:r>
              <a:rPr lang="es-ES" dirty="0" smtClean="0"/>
              <a:t>El </a:t>
            </a:r>
            <a:r>
              <a:rPr lang="es-ES" dirty="0"/>
              <a:t>desarrollo de investigaciones reservadas en materia de actividades de prevención, investigación o persecución de los delitos o de la impartición de </a:t>
            </a:r>
            <a:r>
              <a:rPr lang="es-ES" dirty="0" smtClean="0"/>
              <a:t>justicia. </a:t>
            </a:r>
          </a:p>
          <a:p>
            <a:r>
              <a:rPr lang="es-ES" dirty="0"/>
              <a:t>La estabilidad económica, financiera o monetaria del país o la </a:t>
            </a:r>
            <a:r>
              <a:rPr lang="es-ES" dirty="0" smtClean="0"/>
              <a:t>gobernabilidad.  </a:t>
            </a:r>
          </a:p>
          <a:p>
            <a:r>
              <a:rPr lang="es-ES" dirty="0"/>
              <a:t>Datos Financieros, Ley de la Comisión Nacional de Banco y Seguros, solo el banco y el usurario afiliado puede tener acceso a la misma. </a:t>
            </a:r>
          </a:p>
          <a:p>
            <a:r>
              <a:rPr lang="es-ES" dirty="0"/>
              <a:t>Datos electrónicos, telefónicos e información contemplada, Ley Marco de Telecomunicaciones. </a:t>
            </a:r>
          </a:p>
          <a:p>
            <a:endParaRPr lang="es-ES" dirty="0" smtClean="0"/>
          </a:p>
          <a:p>
            <a:endParaRPr lang="es-HN" dirty="0"/>
          </a:p>
        </p:txBody>
      </p:sp>
      <p:pic>
        <p:nvPicPr>
          <p:cNvPr id="6" name="Marcador de contenido 5" descr="Imágenes de Datos Personales - Descarga gratuita en Freepik"/>
          <p:cNvPicPr>
            <a:picLocks noGrp="1"/>
          </p:cNvPicPr>
          <p:nvPr>
            <p:ph idx="1"/>
          </p:nvPr>
        </p:nvPicPr>
        <p:blipFill rotWithShape="1">
          <a:blip r:embed="rId2">
            <a:extLst>
              <a:ext uri="{28A0092B-C50C-407E-A947-70E740481C1C}">
                <a14:useLocalDpi xmlns:a14="http://schemas.microsoft.com/office/drawing/2010/main" val="0"/>
              </a:ext>
            </a:extLst>
          </a:blip>
          <a:srcRect b="7926"/>
          <a:stretch/>
        </p:blipFill>
        <p:spPr bwMode="auto">
          <a:xfrm>
            <a:off x="5738696" y="822325"/>
            <a:ext cx="5631096" cy="5184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7965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672</TotalTime>
  <Words>1700</Words>
  <Application>Microsoft Office PowerPoint</Application>
  <PresentationFormat>Panorámica</PresentationFormat>
  <Paragraphs>63</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Times New Roman</vt:lpstr>
      <vt:lpstr>Tw Cen MT</vt:lpstr>
      <vt:lpstr>Tw Cen MT Condensed</vt:lpstr>
      <vt:lpstr>Wingdings 3</vt:lpstr>
      <vt:lpstr>Integral</vt:lpstr>
      <vt:lpstr>Solicitudes de acceso a la información pública  </vt:lpstr>
      <vt:lpstr>Ley de Transparencia y Acceso a la Información Pública</vt:lpstr>
      <vt:lpstr>Instituto DE ACCESO A LA INFORMACIÓN pública</vt:lpstr>
      <vt:lpstr>Definiciones Importantes</vt:lpstr>
      <vt:lpstr>Obligación de las Instituciones </vt:lpstr>
      <vt:lpstr>Presentación de PowerPoint</vt:lpstr>
      <vt:lpstr>Restricción de ACCESO A LA INFORMACIÓN </vt:lpstr>
      <vt:lpstr>Información Reservada</vt:lpstr>
      <vt:lpstr>Presentación de PowerPoint</vt:lpstr>
      <vt:lpstr>Información Confidencial</vt:lpstr>
      <vt:lpstr>PRESENTACIÓN DE SOLICITUD</vt:lpstr>
      <vt:lpstr>Presentación de PowerPoint</vt:lpstr>
      <vt:lpstr>Presentación de PowerPoint</vt:lpstr>
      <vt:lpstr>Presentación de PowerPoint</vt:lpstr>
      <vt:lpstr>Sistema de Información Electrónico de Honduras (SIELHO) </vt:lpstr>
      <vt:lpstr>CREAR UN USUARIO</vt:lpstr>
      <vt:lpstr>Panel del Sistema </vt:lpstr>
      <vt:lpstr>Nueva solicitud</vt:lpstr>
      <vt:lpstr>FORMATO DE RECURSO DE REVISÓN</vt:lpstr>
      <vt:lpstr>REDACCIÓN DE RECURSO EN SIELHO</vt:lpstr>
      <vt:lpstr>Presentación de PowerPoint</vt:lpstr>
      <vt:lpstr>HISTORIAL DE LA SOLICITUD</vt:lpstr>
      <vt:lpstr>DETALLES DEL RECURSOS</vt:lpstr>
      <vt:lpstr>ALGUNOS FORMATOS</vt:lpstr>
      <vt:lpstr>Presentación de PowerPoint</vt:lpstr>
      <vt:lpstr>Presentación de PowerPoint</vt:lpstr>
      <vt:lpstr>Presentación de PowerPoint</vt:lpstr>
      <vt:lpstr>Presentación de PowerPoint</vt:lpstr>
      <vt:lpstr>FUNDAMENTACIÓN Y TÉRMINO PARA RESOLVER.</vt:lpstr>
      <vt:lpstr>Presentada la solicitud, se resolverá en el término de diez (10) días, declarándose con o sin lugar la petición. En casos debidamente justificados, dicho plazo podrá prorrogarse por una sola vez y por igual tiempo.</vt:lpstr>
      <vt:lpstr>PROCEDIMIENTO frete a LA DENEGATORIA DE ENTREGA DE INFORMACIÓN.</vt:lpstr>
      <vt:lpstr>Cuando la solicitud de información se hubiere denegado o cuando no se hubiere resuelto en el plazo establecido en el artículo 21, el solicitante podrá acudir ante  el IAIP  para solicitar la revisión de la denegatoria.  </vt:lpstr>
      <vt:lpstr>SANCIONES ADMINISTRATIVAS</vt:lpstr>
      <vt:lpstr>Serán sancionadas con amonestación por escrito, suspensión, multa, cesantía o despido. Las multas de entre medio salario hasta cincuenta (50) salarios mínimos mensuales, serán impuestos por el IAIP, dependiendo de la gravedad de la infracción.</vt:lpstr>
      <vt:lpstr>DELITOS Y SANCIONES PENALES.</vt:lpstr>
      <vt:lpstr>Cuando la infracción a esta ley sea constitutiva de delito, será sancionada conforme a lo establecido en los delitos contra la administración pública del código penal.</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Solicitudes de acceso a la información pública</dc:title>
  <dc:creator>Cuenta Microsoft</dc:creator>
  <cp:lastModifiedBy>Cuenta Microsoft</cp:lastModifiedBy>
  <cp:revision>27</cp:revision>
  <dcterms:created xsi:type="dcterms:W3CDTF">2025-01-15T00:54:22Z</dcterms:created>
  <dcterms:modified xsi:type="dcterms:W3CDTF">2025-01-16T16:47:38Z</dcterms:modified>
</cp:coreProperties>
</file>